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80" r:id="rId3"/>
    <p:sldId id="281" r:id="rId4"/>
    <p:sldId id="257" r:id="rId5"/>
    <p:sldId id="258" r:id="rId6"/>
    <p:sldId id="259" r:id="rId7"/>
    <p:sldId id="264" r:id="rId8"/>
    <p:sldId id="268" r:id="rId9"/>
    <p:sldId id="260" r:id="rId10"/>
    <p:sldId id="261" r:id="rId11"/>
    <p:sldId id="263" r:id="rId12"/>
    <p:sldId id="269" r:id="rId13"/>
    <p:sldId id="270" r:id="rId14"/>
    <p:sldId id="266" r:id="rId15"/>
    <p:sldId id="273" r:id="rId16"/>
    <p:sldId id="265" r:id="rId17"/>
    <p:sldId id="272" r:id="rId18"/>
    <p:sldId id="267" r:id="rId19"/>
    <p:sldId id="271" r:id="rId20"/>
    <p:sldId id="277" r:id="rId21"/>
    <p:sldId id="282" r:id="rId22"/>
    <p:sldId id="274" r:id="rId23"/>
    <p:sldId id="275" r:id="rId24"/>
    <p:sldId id="276" r:id="rId25"/>
    <p:sldId id="278" r:id="rId26"/>
    <p:sldId id="262" r:id="rId27"/>
    <p:sldId id="279" r:id="rId28"/>
  </p:sldIdLst>
  <p:sldSz cx="9144000" cy="6858000" type="screen4x3"/>
  <p:notesSz cx="6858000" cy="91170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2" autoAdjust="0"/>
    <p:restoredTop sz="90929"/>
  </p:normalViewPr>
  <p:slideViewPr>
    <p:cSldViewPr>
      <p:cViewPr varScale="1">
        <p:scale>
          <a:sx n="59" d="100"/>
          <a:sy n="59" d="100"/>
        </p:scale>
        <p:origin x="-7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8A9DB3-E55D-4B14-ACB1-8C93CBAD26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328CBC-7C58-4FB4-A5A9-02D359DBD8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B1953-4548-426E-852B-53BAB23D2A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52AA6-60B1-463D-A214-CF6F552BF9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4DEEEF-CD86-42E1-95C8-CE42963FDE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72C8E-DCD6-4FAB-ACBF-AE64D3D4EB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7DF13-40FF-4489-AF15-8791F2AA17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CF1C6-B610-4693-AE03-B3A46D9E7F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54FB7-B9B8-4C0F-9562-E1DDD7BEE3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C63B9-1894-4AD4-9EFA-E863BBA8DA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582D6-A5A2-4C43-8A7D-ABA2516E10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7DCB2-430D-4326-AC09-6900E17F76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4E6637-50B3-4DE3-AD6D-64EDAD8726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2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447800" y="1400175"/>
          <a:ext cx="5467350" cy="5457825"/>
        </p:xfrm>
        <a:graphic>
          <a:graphicData uri="http://schemas.openxmlformats.org/presentationml/2006/ole">
            <p:oleObj spid="_x0000_s2050" name="Photo Editor Photo" r:id="rId3" imgW="5466667" imgH="5458587" progId="MSPhotoEd.3">
              <p:embed/>
            </p:oleObj>
          </a:graphicData>
        </a:graphic>
      </p:graphicFrame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371600" y="152400"/>
            <a:ext cx="5181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Bohr’s model has shells or energy levels for electrons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" name="Object 1024"/>
          <p:cNvGraphicFramePr>
            <a:graphicFrameLocks noChangeAspect="1"/>
          </p:cNvGraphicFramePr>
          <p:nvPr/>
        </p:nvGraphicFramePr>
        <p:xfrm>
          <a:off x="1905000" y="0"/>
          <a:ext cx="7620000" cy="6931025"/>
        </p:xfrm>
        <a:graphic>
          <a:graphicData uri="http://schemas.openxmlformats.org/presentationml/2006/ole">
            <p:oleObj spid="_x0000_s34816" name="Photo Editor Photo" r:id="rId3" imgW="3895238" imgH="3543795" progId="MSPhotoEd.3">
              <p:embed/>
            </p:oleObj>
          </a:graphicData>
        </a:graphic>
      </p:graphicFrame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228600"/>
            <a:ext cx="31242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A set of small particles seem to be able to combine and interact to form heavier particles like protons and neutrons.  These small particles are electrons, photons and 18 types of </a:t>
            </a:r>
            <a:r>
              <a:rPr lang="en-US" sz="4400">
                <a:solidFill>
                  <a:schemeClr val="accent2"/>
                </a:solidFill>
              </a:rPr>
              <a:t>“quarks”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304800" y="1905000"/>
            <a:ext cx="2286000" cy="2209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38200" y="2209800"/>
            <a:ext cx="152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Heavier particles: protons &amp; neutrons</a:t>
            </a:r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6096000" y="1828800"/>
            <a:ext cx="2286000" cy="2209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553200" y="2590800"/>
            <a:ext cx="152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Lighter particles: electrons</a:t>
            </a: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3352800" y="1981200"/>
            <a:ext cx="2209800" cy="2209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886200" y="2514600"/>
            <a:ext cx="1371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Medium size particles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810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Baryons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581400" y="42672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Mesons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400800" y="41148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Leptons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0"/>
            <a:ext cx="5562600" cy="480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990600" y="685800"/>
            <a:ext cx="3505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/>
              <a:t>Hadrons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0" y="4800600"/>
            <a:ext cx="853440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/>
              <a:t>Hadrons:</a:t>
            </a:r>
            <a:r>
              <a:rPr lang="en-US"/>
              <a:t> all experience the strong nuclear force when smashed close together. Fermions don’t.  </a:t>
            </a:r>
            <a:r>
              <a:rPr lang="en-US" b="1" i="1"/>
              <a:t>Baryons</a:t>
            </a:r>
            <a:r>
              <a:rPr lang="en-US"/>
              <a:t>: all are made of only 3 quarks.   </a:t>
            </a:r>
            <a:r>
              <a:rPr lang="en-US" b="1" i="1"/>
              <a:t>Mesons </a:t>
            </a:r>
            <a:r>
              <a:rPr lang="en-US"/>
              <a:t>are all made up of  1 quark + 1 antiquark.  </a:t>
            </a:r>
            <a:r>
              <a:rPr lang="en-US" b="1" i="1"/>
              <a:t>Leptons</a:t>
            </a:r>
            <a:r>
              <a:rPr lang="en-US"/>
              <a:t> are truly fundamental (nothing  found inside…..so far); the most common little leptons are the electron and the neutrino. 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3" grpId="0" autoUpdateAnimBg="0"/>
      <p:bldP spid="9224" grpId="0" animBg="1"/>
      <p:bldP spid="9225" grpId="0" autoUpdateAnimBg="0"/>
      <p:bldP spid="9226" grpId="0" animBg="1"/>
      <p:bldP spid="9227" grpId="0" autoUpdateAnimBg="0"/>
      <p:bldP spid="9229" grpId="0" autoUpdateAnimBg="0"/>
      <p:bldP spid="9230" grpId="0" autoUpdateAnimBg="0"/>
      <p:bldP spid="9231" grpId="0" autoUpdateAnimBg="0"/>
      <p:bldP spid="9232" grpId="0" animBg="1"/>
      <p:bldP spid="9233" grpId="0" autoUpdateAnimBg="0"/>
      <p:bldP spid="923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/>
              <a:t>The nuclear strong force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Only is appreciable when hadrons  are very close…10</a:t>
            </a:r>
            <a:r>
              <a:rPr lang="en-US" sz="2800" b="1" baseline="30000"/>
              <a:t>-14</a:t>
            </a:r>
            <a:r>
              <a:rPr lang="en-US" sz="2800"/>
              <a:t> meters….around size of nucleus.</a:t>
            </a:r>
          </a:p>
          <a:p>
            <a:pPr>
              <a:lnSpc>
                <a:spcPct val="90000"/>
              </a:lnSpc>
            </a:pPr>
            <a:r>
              <a:rPr lang="en-US" sz="2800"/>
              <a:t>Holds nucleus together: makes protons (and other hadrons) stick, and is therefore stronger than electromagnetic repulsion.</a:t>
            </a:r>
          </a:p>
          <a:p>
            <a:pPr>
              <a:lnSpc>
                <a:spcPct val="90000"/>
              </a:lnSpc>
            </a:pPr>
            <a:r>
              <a:rPr lang="en-US" sz="2800"/>
              <a:t>Large atoms need lots of neutrons to provide the strong force interaction to hold protons together.</a:t>
            </a:r>
          </a:p>
          <a:p>
            <a:pPr>
              <a:lnSpc>
                <a:spcPct val="90000"/>
              </a:lnSpc>
            </a:pPr>
            <a:r>
              <a:rPr lang="en-US" sz="2800"/>
              <a:t>When particles merge into a nucleus they lose mass and create “binding energy” of the order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           </a:t>
            </a:r>
            <a:r>
              <a:rPr lang="en-US" sz="3600" i="1"/>
              <a:t>E= mc</a:t>
            </a:r>
            <a:r>
              <a:rPr lang="en-US" sz="3600" i="1" baseline="30000"/>
              <a:t>2</a:t>
            </a:r>
            <a:r>
              <a:rPr lang="en-US" sz="2800"/>
              <a:t>.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nuclear weak force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Holds quarks  and  leptons together to create hadrons and mesons.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" name="Object 1024"/>
          <p:cNvGraphicFramePr>
            <a:graphicFrameLocks noChangeAspect="1"/>
          </p:cNvGraphicFramePr>
          <p:nvPr/>
        </p:nvGraphicFramePr>
        <p:xfrm>
          <a:off x="0" y="-36513"/>
          <a:ext cx="7620000" cy="6931026"/>
        </p:xfrm>
        <a:graphic>
          <a:graphicData uri="http://schemas.openxmlformats.org/presentationml/2006/ole">
            <p:oleObj spid="_x0000_s35840" name="Photo Editor Photo" r:id="rId3" imgW="3895238" imgH="3543795" progId="MSPhotoEd.3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26" descr="twophot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38338"/>
            <a:ext cx="6934200" cy="4919662"/>
          </a:xfrm>
          <a:prstGeom prst="rect">
            <a:avLst/>
          </a:prstGeom>
          <a:noFill/>
        </p:spPr>
      </p:pic>
      <p:sp>
        <p:nvSpPr>
          <p:cNvPr id="19459" name="Text Box 1027"/>
          <p:cNvSpPr txBox="1">
            <a:spLocks noChangeArrowheads="1"/>
          </p:cNvSpPr>
          <p:nvPr/>
        </p:nvSpPr>
        <p:spPr bwMode="auto">
          <a:xfrm>
            <a:off x="0" y="0"/>
            <a:ext cx="38862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>
                <a:latin typeface="CloisterBlack BT" pitchFamily="66" charset="0"/>
              </a:rPr>
              <a:t>Annihilation:</a:t>
            </a:r>
            <a:r>
              <a:rPr lang="en-US" sz="3600" dirty="0"/>
              <a:t> a </a:t>
            </a:r>
            <a:r>
              <a:rPr lang="en-US" sz="3600" dirty="0">
                <a:solidFill>
                  <a:schemeClr val="accent2"/>
                </a:solidFill>
              </a:rPr>
              <a:t>particle and its anti-particle</a:t>
            </a:r>
            <a:r>
              <a:rPr lang="en-US" sz="3600" dirty="0"/>
              <a:t> collide; mass all become energy:  </a:t>
            </a:r>
            <a:r>
              <a:rPr lang="en-US" sz="3600" dirty="0">
                <a:solidFill>
                  <a:srgbClr val="FF3300"/>
                </a:solidFill>
              </a:rPr>
              <a:t>E = mc</a:t>
            </a:r>
            <a:r>
              <a:rPr lang="en-US" sz="3600" baseline="30000" dirty="0">
                <a:solidFill>
                  <a:srgbClr val="FF33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E01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39738"/>
            <a:ext cx="10134600" cy="7602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tru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5213" y="-109538"/>
            <a:ext cx="7013575" cy="7077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article Ch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4000" cy="7086600"/>
          </a:xfrm>
          <a:prstGeom prst="rect">
            <a:avLst/>
          </a:prstGeom>
          <a:noFill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334000" y="304800"/>
            <a:ext cx="381000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Mass: </a:t>
            </a:r>
            <a:r>
              <a:rPr lang="en-US" sz="2000"/>
              <a:t>1 proton = 1 amu</a:t>
            </a:r>
          </a:p>
          <a:p>
            <a:pPr>
              <a:spcBef>
                <a:spcPct val="50000"/>
              </a:spcBef>
            </a:pPr>
            <a:r>
              <a:rPr lang="en-US" sz="2000"/>
              <a:t>Each quark has a mass of 1/3 amu</a:t>
            </a:r>
          </a:p>
          <a:p>
            <a:pPr>
              <a:spcBef>
                <a:spcPct val="50000"/>
              </a:spcBef>
            </a:pPr>
            <a:r>
              <a:rPr lang="en-US" sz="2000"/>
              <a:t>Charge: proton = +1  electron = -1</a:t>
            </a:r>
          </a:p>
          <a:p>
            <a:pPr>
              <a:spcBef>
                <a:spcPct val="50000"/>
              </a:spcBef>
            </a:pPr>
            <a:r>
              <a:rPr lang="en-US" sz="2000"/>
              <a:t>Quarks have - 1/3 or  +2/3 charge</a:t>
            </a:r>
          </a:p>
          <a:p>
            <a:pPr>
              <a:spcBef>
                <a:spcPct val="50000"/>
              </a:spcBef>
            </a:pPr>
            <a:r>
              <a:rPr lang="en-US">
                <a:latin typeface="Tubular" pitchFamily="2" charset="0"/>
              </a:rPr>
              <a:t>You can make baryons and mesons from quarks:</a:t>
            </a:r>
          </a:p>
          <a:p>
            <a:pPr>
              <a:spcBef>
                <a:spcPct val="50000"/>
              </a:spcBef>
            </a:pPr>
            <a:r>
              <a:rPr lang="en-US" i="1"/>
              <a:t>What’s in a proton ?</a:t>
            </a:r>
            <a:r>
              <a:rPr lang="en-US"/>
              <a:t> = +1</a:t>
            </a:r>
          </a:p>
          <a:p>
            <a:pPr>
              <a:spcBef>
                <a:spcPct val="50000"/>
              </a:spcBef>
            </a:pPr>
            <a:r>
              <a:rPr lang="en-US"/>
              <a:t>=+2/3 +2/3 –1/3 = </a:t>
            </a:r>
            <a:r>
              <a:rPr lang="en-US" sz="3200">
                <a:solidFill>
                  <a:srgbClr val="FF3300"/>
                </a:solidFill>
              </a:rPr>
              <a:t>uud</a:t>
            </a:r>
          </a:p>
          <a:p>
            <a:pPr>
              <a:spcBef>
                <a:spcPct val="50000"/>
              </a:spcBef>
            </a:pPr>
            <a:r>
              <a:rPr lang="en-US" i="1"/>
              <a:t>What’s in a neutron?=</a:t>
            </a:r>
            <a:r>
              <a:rPr lang="en-US"/>
              <a:t> 0 </a:t>
            </a:r>
          </a:p>
          <a:p>
            <a:pPr>
              <a:spcBef>
                <a:spcPct val="50000"/>
              </a:spcBef>
            </a:pPr>
            <a:r>
              <a:rPr lang="en-US"/>
              <a:t> - 1/3 –1/3c + 2/3 = </a:t>
            </a:r>
            <a:r>
              <a:rPr lang="en-US" sz="3600">
                <a:solidFill>
                  <a:srgbClr val="FF3300"/>
                </a:solidFill>
              </a:rPr>
              <a:t>ddu 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lassification of Matter NY Reg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1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314700" y="218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9698" name="Picture 2" descr="W1199_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39775"/>
            <a:ext cx="6705600" cy="665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1143000"/>
          </a:xfrm>
        </p:spPr>
        <p:txBody>
          <a:bodyPr/>
          <a:lstStyle/>
          <a:p>
            <a:r>
              <a:rPr lang="en-US"/>
              <a:t>Antiparticles….</a:t>
            </a:r>
            <a:br>
              <a:rPr lang="en-US"/>
            </a:br>
            <a:endParaRPr lang="en-US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662940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Have the same mass but </a:t>
            </a:r>
            <a:r>
              <a:rPr lang="en-US" i="1"/>
              <a:t>opposite </a:t>
            </a:r>
            <a:r>
              <a:rPr lang="en-US" sz="2800" i="1"/>
              <a:t>charge.</a:t>
            </a:r>
          </a:p>
          <a:p>
            <a:pPr>
              <a:spcBef>
                <a:spcPct val="50000"/>
              </a:spcBef>
            </a:pPr>
            <a:r>
              <a:rPr lang="en-US"/>
              <a:t> Are symbolized with a line on top.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r>
              <a:rPr lang="en-US"/>
              <a:t>Use the Regents particle chart to find the charge on </a:t>
            </a:r>
          </a:p>
          <a:p>
            <a:pPr>
              <a:spcBef>
                <a:spcPct val="50000"/>
              </a:spcBef>
            </a:pPr>
            <a:r>
              <a:rPr lang="en-US"/>
              <a:t>   a) an anti-top quark   b) an antiproton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676400" y="3657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- 2/3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62400" y="3657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+ 1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28600" y="41148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1. Describe: a) an anti-proton    b) an anti-electron   c) an anti-neutron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28600" y="4953000"/>
            <a:ext cx="868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2. The K meson  or “kaon” ( </a:t>
            </a:r>
            <a:r>
              <a:rPr lang="en-US">
                <a:sym typeface="Symbol" pitchFamily="18" charset="2"/>
              </a:rPr>
              <a:t>K</a:t>
            </a:r>
            <a:r>
              <a:rPr lang="en-US" baseline="30000">
                <a:sym typeface="Symbol" pitchFamily="18" charset="2"/>
              </a:rPr>
              <a:t>0</a:t>
            </a:r>
            <a:r>
              <a:rPr lang="en-US">
                <a:sym typeface="Symbol" pitchFamily="18" charset="2"/>
              </a:rPr>
              <a:t>) consists of a down  quark and an anti-strange quark: determine it’s mass and charge.</a:t>
            </a:r>
            <a:endParaRPr lang="en-US"/>
          </a:p>
        </p:txBody>
      </p:sp>
      <p:pic>
        <p:nvPicPr>
          <p:cNvPr id="24584" name="Picture 8" descr="anti particle symbo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533400"/>
            <a:ext cx="2438400" cy="2438400"/>
          </a:xfrm>
          <a:prstGeom prst="rect">
            <a:avLst/>
          </a:prstGeom>
          <a:noFill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28600" y="6096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3. “An anti-up quark is NOT a down quark”. Explain.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6629400" y="1295400"/>
            <a:ext cx="9144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  <p:bldP spid="24580" grpId="0" autoUpdateAnimBg="0"/>
      <p:bldP spid="24581" grpId="0" autoUpdateAnimBg="0"/>
      <p:bldP spid="24582" grpId="0" autoUpdateAnimBg="0"/>
      <p:bldP spid="24583" grpId="0" autoUpdateAnimBg="0"/>
      <p:bldP spid="2458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71600"/>
            <a:ext cx="577215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891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Discoverers of the Antineutron:                                                   Wenzell, Cork, Lambertson, Piccioni, 1956</a:t>
            </a:r>
            <a:br>
              <a:rPr lang="en-US" sz="2800"/>
            </a:br>
            <a:r>
              <a:rPr lang="en-US" sz="1600"/>
              <a:t>Courtesy Lawrence Berkeley National Laboratory</a:t>
            </a:r>
            <a:r>
              <a:rPr lang="en-US" sz="1400"/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096000" y="1447800"/>
            <a:ext cx="2743200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Neutron = UDD</a:t>
            </a:r>
          </a:p>
          <a:p>
            <a:pPr>
              <a:spcBef>
                <a:spcPct val="50000"/>
              </a:spcBef>
            </a:pPr>
            <a:r>
              <a:rPr lang="en-US"/>
              <a:t>Antineutron = UDD</a:t>
            </a:r>
          </a:p>
          <a:p>
            <a:pPr>
              <a:spcBef>
                <a:spcPct val="50000"/>
              </a:spcBef>
            </a:pPr>
            <a:endParaRPr lang="en-US" sz="1800"/>
          </a:p>
          <a:p>
            <a:pPr>
              <a:spcBef>
                <a:spcPct val="50000"/>
              </a:spcBef>
            </a:pPr>
            <a:endParaRPr lang="en-US" sz="1800"/>
          </a:p>
          <a:p>
            <a:pPr>
              <a:spcBef>
                <a:spcPct val="50000"/>
              </a:spcBef>
            </a:pPr>
            <a:endParaRPr lang="en-US" sz="1800"/>
          </a:p>
          <a:p>
            <a:pPr>
              <a:spcBef>
                <a:spcPct val="50000"/>
              </a:spcBef>
            </a:pPr>
            <a:endParaRPr lang="en-US" sz="1800"/>
          </a:p>
          <a:p>
            <a:pPr>
              <a:spcBef>
                <a:spcPct val="50000"/>
              </a:spcBef>
            </a:pPr>
            <a:r>
              <a:rPr lang="en-US" sz="1800"/>
              <a:t>It’s the </a:t>
            </a:r>
            <a:r>
              <a:rPr lang="en-US" sz="1800" u="sng"/>
              <a:t>fundamental particles</a:t>
            </a:r>
            <a:r>
              <a:rPr lang="en-US" sz="1800"/>
              <a:t> that are opposite in charge.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8001000" y="20574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8229600" y="20574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8458200" y="20574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667000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2667000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mes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"/>
            <a:ext cx="7772400" cy="6818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baryon_antibary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8738"/>
            <a:ext cx="7620000" cy="6634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erm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"/>
            <a:ext cx="9906000" cy="677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Force Carriers </a:t>
            </a:r>
            <a:br>
              <a:rPr lang="en-US"/>
            </a:br>
            <a:r>
              <a:rPr lang="en-US"/>
              <a:t>(Exchange particles)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There is an alternative to the field approach to understanding forces….forces arise when particles exchange force particles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4114800"/>
            <a:ext cx="3810000" cy="6096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3200" b="1" i="1"/>
              <a:t>None of these are on the Regents Exam</a:t>
            </a:r>
            <a:r>
              <a:rPr lang="en-US" sz="3200" b="1"/>
              <a:t>.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105400" y="1828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E&amp;M: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248400" y="19050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the photon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029200" y="2362200"/>
            <a:ext cx="137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Gravity: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400800" y="2362200"/>
            <a:ext cx="2590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/>
              <a:t>the graviton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029200" y="28956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Strong: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400800" y="2971800"/>
            <a:ext cx="205740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/>
              <a:t>the gluon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5105400" y="34290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Weak: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324600" y="34290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the boson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3810000" y="4267200"/>
            <a:ext cx="320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Faster than light particles are called…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6553200" y="4648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tachions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4038600" y="5181600"/>
            <a:ext cx="304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Slower than light particles are called…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6705600" y="5486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tardions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build="p" autoUpdateAnimBg="0"/>
      <p:bldP spid="25604" grpId="0" build="p" autoUpdateAnimBg="0"/>
      <p:bldP spid="25606" grpId="0" autoUpdateAnimBg="0"/>
      <p:bldP spid="25607" grpId="0" autoUpdateAnimBg="0"/>
      <p:bldP spid="25608" grpId="0" autoUpdateAnimBg="0"/>
      <p:bldP spid="25609" grpId="0" autoUpdateAnimBg="0"/>
      <p:bldP spid="25610" grpId="0" autoUpdateAnimBg="0"/>
      <p:bldP spid="25612" grpId="0" autoUpdateAnimBg="0"/>
      <p:bldP spid="25613" grpId="0" autoUpdateAnimBg="0"/>
      <p:bldP spid="25614" grpId="0" autoUpdateAnimBg="0"/>
      <p:bldP spid="25615" grpId="0" autoUpdateAnimBg="0"/>
      <p:bldP spid="25616" grpId="0" autoUpdateAnimBg="0"/>
      <p:bldP spid="25617" grpId="0" autoUpdateAnimBg="0"/>
      <p:bldP spid="2561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2895600" y="0"/>
          <a:ext cx="6519863" cy="5929313"/>
        </p:xfrm>
        <a:graphic>
          <a:graphicData uri="http://schemas.openxmlformats.org/presentationml/2006/ole">
            <p:oleObj spid="_x0000_s8194" name="Photo Editor Photo" r:id="rId3" imgW="3895238" imgH="3543795" progId="MSPhotoEd.3">
              <p:embed/>
            </p:oleObj>
          </a:graphicData>
        </a:graphic>
      </p:graphicFrame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52400" y="3505200"/>
            <a:ext cx="4419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It’s been observed that quarks can change  “color” and “flavor”, that is they can change into one of the other 18 particles by emitting or absorbing a “gluon”.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52400" y="0"/>
            <a:ext cx="3657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Quantum Chromodynamics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3657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Up, down and strange are the 3 </a:t>
            </a:r>
            <a:r>
              <a:rPr lang="en-US" b="1"/>
              <a:t>flavors</a:t>
            </a:r>
            <a:r>
              <a:rPr lang="en-US"/>
              <a:t> of quarks. Each flavor quark comes in 3 </a:t>
            </a:r>
            <a:r>
              <a:rPr lang="en-US" b="1"/>
              <a:t>colors</a:t>
            </a:r>
            <a:r>
              <a:rPr lang="en-US"/>
              <a:t> (RGB) which it carries as a type of  </a:t>
            </a:r>
            <a:r>
              <a:rPr lang="en-US" i="1"/>
              <a:t>“color charge”</a:t>
            </a:r>
            <a:r>
              <a:rPr lang="en-US"/>
              <a:t>  that is also conserved.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universe_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8077200" cy="6840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086100" y="2128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0722" name="Picture 2" descr="B11_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95300"/>
            <a:ext cx="6781800" cy="593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6096000" cy="2736850"/>
        </p:xfrm>
        <a:graphic>
          <a:graphicData uri="http://schemas.openxmlformats.org/presentationml/2006/ole">
            <p:oleObj spid="_x0000_s3074" name="Photo Editor Photo" r:id="rId3" imgW="13342857" imgH="5990476" progId="MSPhotoEd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295400" y="1905000"/>
          <a:ext cx="3109913" cy="4064000"/>
        </p:xfrm>
        <a:graphic>
          <a:graphicData uri="http://schemas.openxmlformats.org/presentationml/2006/ole">
            <p:oleObj spid="_x0000_s3075" name="Photo Editor Photo" r:id="rId4" imgW="5649114" imgH="7380952" progId="MSPhotoEd.3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334000" y="0"/>
          <a:ext cx="3282950" cy="8153400"/>
        </p:xfrm>
        <a:graphic>
          <a:graphicData uri="http://schemas.openxmlformats.org/presentationml/2006/ole">
            <p:oleObj spid="_x0000_s3076" name="Photo Editor Photo" r:id="rId5" imgW="5668166" imgH="14076190" progId="MSPhotoEd.3">
              <p:embed/>
            </p:oleObj>
          </a:graphicData>
        </a:graphic>
      </p:graphicFrame>
      <p:pic>
        <p:nvPicPr>
          <p:cNvPr id="3077" name="Picture 5" descr="p3-5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4572000"/>
            <a:ext cx="3733800" cy="177165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143000" y="45720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Hydrogen Spectrum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28600" y="228600"/>
          <a:ext cx="2393950" cy="4064000"/>
        </p:xfrm>
        <a:graphic>
          <a:graphicData uri="http://schemas.openxmlformats.org/presentationml/2006/ole">
            <p:oleObj spid="_x0000_s4098" name="Photo Editor Photo" r:id="rId3" imgW="5544324" imgH="9409524" progId="MSPhotoEd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083300" y="0"/>
          <a:ext cx="3060700" cy="8229600"/>
        </p:xfrm>
        <a:graphic>
          <a:graphicData uri="http://schemas.openxmlformats.org/presentationml/2006/ole">
            <p:oleObj spid="_x0000_s4099" name="Photo Editor Photo" r:id="rId4" imgW="4828571" imgH="12990476" progId="MSPhotoEd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048000" y="1219200"/>
          <a:ext cx="3048000" cy="5410200"/>
        </p:xfrm>
        <a:graphic>
          <a:graphicData uri="http://schemas.openxmlformats.org/presentationml/2006/ole">
            <p:oleObj spid="_x0000_s4100" name="Photo Editor Photo" r:id="rId5" imgW="5733333" imgH="10180952" progId="MSPhotoEd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" name="Object 2048"/>
          <p:cNvGraphicFramePr>
            <a:graphicFrameLocks noChangeAspect="1"/>
          </p:cNvGraphicFramePr>
          <p:nvPr/>
        </p:nvGraphicFramePr>
        <p:xfrm>
          <a:off x="0" y="-728663"/>
          <a:ext cx="9144000" cy="8315326"/>
        </p:xfrm>
        <a:graphic>
          <a:graphicData uri="http://schemas.openxmlformats.org/presentationml/2006/ole">
            <p:oleObj spid="_x0000_s32768" name="Photo Editor Photo" r:id="rId3" imgW="3895238" imgH="3543795" progId="MSPhotoEd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Acc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381000"/>
            <a:ext cx="5067300" cy="3795713"/>
          </a:xfrm>
          <a:prstGeom prst="rect">
            <a:avLst/>
          </a:prstGeom>
          <a:noFill/>
        </p:spPr>
      </p:pic>
      <p:pic>
        <p:nvPicPr>
          <p:cNvPr id="10245" name="Picture 5" descr="Ac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-593725"/>
            <a:ext cx="4724400" cy="4262438"/>
          </a:xfrm>
          <a:prstGeom prst="rect">
            <a:avLst/>
          </a:prstGeom>
          <a:noFill/>
        </p:spPr>
      </p:pic>
      <p:pic>
        <p:nvPicPr>
          <p:cNvPr id="10246" name="Picture 6" descr="Acc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33800"/>
            <a:ext cx="4676775" cy="3660775"/>
          </a:xfrm>
          <a:prstGeom prst="rect">
            <a:avLst/>
          </a:prstGeom>
          <a:noFill/>
        </p:spPr>
      </p:pic>
      <p:pic>
        <p:nvPicPr>
          <p:cNvPr id="10247" name="Picture 7" descr="Acc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657600"/>
            <a:ext cx="5913438" cy="7772400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3352800"/>
            <a:ext cx="419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Laurence &amp; McMillan with 1st cyclotron  design, FermiLab (top right)   Cern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26" descr="Acc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5715000" cy="4006850"/>
          </a:xfrm>
          <a:prstGeom prst="rect">
            <a:avLst/>
          </a:prstGeom>
          <a:noFill/>
        </p:spPr>
      </p:pic>
      <p:pic>
        <p:nvPicPr>
          <p:cNvPr id="14339" name="Picture 1027" descr="track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600450"/>
            <a:ext cx="4267200" cy="3257550"/>
          </a:xfrm>
          <a:prstGeom prst="rect">
            <a:avLst/>
          </a:prstGeom>
          <a:noFill/>
        </p:spPr>
      </p:pic>
      <p:sp>
        <p:nvSpPr>
          <p:cNvPr id="14340" name="Text Box 1028"/>
          <p:cNvSpPr txBox="1">
            <a:spLocks noChangeArrowheads="1"/>
          </p:cNvSpPr>
          <p:nvPr/>
        </p:nvSpPr>
        <p:spPr bwMode="auto">
          <a:xfrm>
            <a:off x="685800" y="41148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Japan’s KEKB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" name="Object 1024"/>
          <p:cNvGraphicFramePr>
            <a:graphicFrameLocks noChangeAspect="1"/>
          </p:cNvGraphicFramePr>
          <p:nvPr/>
        </p:nvGraphicFramePr>
        <p:xfrm>
          <a:off x="914400" y="0"/>
          <a:ext cx="7924800" cy="7208838"/>
        </p:xfrm>
        <a:graphic>
          <a:graphicData uri="http://schemas.openxmlformats.org/presentationml/2006/ole">
            <p:oleObj spid="_x0000_s33792" name="Photo Editor Photo" r:id="rId3" imgW="3895238" imgH="3543795" progId="MSPhotoEd.3">
              <p:embed/>
            </p:oleObj>
          </a:graphicData>
        </a:graphic>
      </p:graphicFrame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1295400"/>
            <a:ext cx="22860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We’ve observed protons turning into neutrons and vice versa by emitting or absorbing a pi meson.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611</Words>
  <Application>Microsoft Office PowerPoint</Application>
  <PresentationFormat>On-screen Show (4:3)</PresentationFormat>
  <Paragraphs>72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Times New Roman</vt:lpstr>
      <vt:lpstr>CloisterBlack BT</vt:lpstr>
      <vt:lpstr>Tubular</vt:lpstr>
      <vt:lpstr>Symbol</vt:lpstr>
      <vt:lpstr>Default Design</vt:lpstr>
      <vt:lpstr>Microsoft Photo Editor 3.0 Photo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The nuclear strong force</vt:lpstr>
      <vt:lpstr>The nuclear weak force</vt:lpstr>
      <vt:lpstr>Slide 14</vt:lpstr>
      <vt:lpstr>Slide 15</vt:lpstr>
      <vt:lpstr>Slide 16</vt:lpstr>
      <vt:lpstr>Slide 17</vt:lpstr>
      <vt:lpstr>Slide 18</vt:lpstr>
      <vt:lpstr>Slide 19</vt:lpstr>
      <vt:lpstr>Antiparticles…. </vt:lpstr>
      <vt:lpstr>Slide 21</vt:lpstr>
      <vt:lpstr>Slide 22</vt:lpstr>
      <vt:lpstr>Slide 23</vt:lpstr>
      <vt:lpstr>Slide 24</vt:lpstr>
      <vt:lpstr>Force Carriers  (Exchange particles)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Francesco</dc:creator>
  <cp:lastModifiedBy>SOCSD User</cp:lastModifiedBy>
  <cp:revision>20</cp:revision>
  <dcterms:created xsi:type="dcterms:W3CDTF">2003-05-27T21:46:50Z</dcterms:created>
  <dcterms:modified xsi:type="dcterms:W3CDTF">2011-05-31T11:38:14Z</dcterms:modified>
</cp:coreProperties>
</file>